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1CECEA1-B20D-4F94-9122-5B9A78D8E044}">
  <a:tblStyle styleId="{81CECEA1-B20D-4F94-9122-5B9A78D8E0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gif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rapidchatmadeslow.lif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jpg"/><Relationship Id="rId5" Type="http://schemas.openxmlformats.org/officeDocument/2006/relationships/image" Target="../media/image21.png"/><Relationship Id="rId6" Type="http://schemas.openxmlformats.org/officeDocument/2006/relationships/image" Target="../media/image1.png"/><Relationship Id="rId7" Type="http://schemas.openxmlformats.org/officeDocument/2006/relationships/image" Target="../media/image9.pn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jpg"/><Relationship Id="rId10" Type="http://schemas.openxmlformats.org/officeDocument/2006/relationships/image" Target="../media/image10.png"/><Relationship Id="rId9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1.png"/><Relationship Id="rId7" Type="http://schemas.openxmlformats.org/officeDocument/2006/relationships/image" Target="../media/image9.png"/><Relationship Id="rId8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15.png"/><Relationship Id="rId10" Type="http://schemas.openxmlformats.org/officeDocument/2006/relationships/image" Target="../media/image19.png"/><Relationship Id="rId9" Type="http://schemas.openxmlformats.org/officeDocument/2006/relationships/image" Target="../media/image20.png"/><Relationship Id="rId5" Type="http://schemas.openxmlformats.org/officeDocument/2006/relationships/image" Target="../media/image11.jpg"/><Relationship Id="rId6" Type="http://schemas.openxmlformats.org/officeDocument/2006/relationships/image" Target="../media/image17.jpg"/><Relationship Id="rId7" Type="http://schemas.openxmlformats.org/officeDocument/2006/relationships/image" Target="../media/image12.jpg"/><Relationship Id="rId8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gn_post.png" id="54" name="Shape 54"/>
          <p:cNvPicPr preferRelativeResize="0"/>
          <p:nvPr/>
        </p:nvPicPr>
        <p:blipFill rotWithShape="1">
          <a:blip r:embed="rId3">
            <a:alphaModFix/>
          </a:blip>
          <a:srcRect b="26121" l="0" r="0" t="-6345"/>
          <a:stretch/>
        </p:blipFill>
        <p:spPr>
          <a:xfrm>
            <a:off x="4050700" y="1214225"/>
            <a:ext cx="3273150" cy="38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>
            <a:off x="534350" y="2041525"/>
            <a:ext cx="8520600" cy="79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/>
              <a:t>  Rapid Chat Made    </a:t>
            </a:r>
          </a:p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Adam Jacoby</a:t>
            </a:r>
          </a:p>
        </p:txBody>
      </p:sp>
      <p:sp>
        <p:nvSpPr>
          <p:cNvPr id="57" name="Shape 57"/>
          <p:cNvSpPr txBox="1"/>
          <p:nvPr/>
        </p:nvSpPr>
        <p:spPr>
          <a:xfrm>
            <a:off x="2191575" y="3712275"/>
            <a:ext cx="5478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low_sign.png" id="58" name="Shape 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7475" y="1347896"/>
            <a:ext cx="2179874" cy="2179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ircuts2.jpg" id="59" name="Shape 59"/>
          <p:cNvPicPr preferRelativeResize="0"/>
          <p:nvPr/>
        </p:nvPicPr>
        <p:blipFill rotWithShape="1">
          <a:blip r:embed="rId5">
            <a:alphaModFix/>
          </a:blip>
          <a:srcRect b="28383" l="0" r="0" t="22297"/>
          <a:stretch/>
        </p:blipFill>
        <p:spPr>
          <a:xfrm>
            <a:off x="0" y="4550874"/>
            <a:ext cx="9144000" cy="59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witch_chat.gif" id="64" name="Shape 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9274" y="834900"/>
            <a:ext cx="2638550" cy="3807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/>
          <p:nvPr/>
        </p:nvSpPr>
        <p:spPr>
          <a:xfrm>
            <a:off x="0" y="178125"/>
            <a:ext cx="9144000" cy="734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 txBox="1"/>
          <p:nvPr>
            <p:ph type="title"/>
          </p:nvPr>
        </p:nvSpPr>
        <p:spPr>
          <a:xfrm>
            <a:off x="0" y="178125"/>
            <a:ext cx="91440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3600"/>
              <a:t>the chat moves too fast to read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668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/>
              <a:t>m</a:t>
            </a:r>
            <a:r>
              <a:rPr lang="en" sz="3600"/>
              <a:t>y solution</a:t>
            </a:r>
          </a:p>
        </p:txBody>
      </p:sp>
      <p:sp>
        <p:nvSpPr>
          <p:cNvPr id="72" name="Shape 72"/>
          <p:cNvSpPr txBox="1"/>
          <p:nvPr/>
        </p:nvSpPr>
        <p:spPr>
          <a:xfrm>
            <a:off x="757075" y="2081900"/>
            <a:ext cx="72810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 u="sng">
                <a:solidFill>
                  <a:schemeClr val="hlink"/>
                </a:solidFill>
                <a:hlinkClick r:id="rId3"/>
              </a:rPr>
              <a:t>rapidchatmadeslow.life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7245525" y="3297725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7290125" y="1220525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4907150" y="122695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233825" y="122695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2580350" y="122695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233825" y="33687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How does it work?</a:t>
            </a:r>
          </a:p>
        </p:txBody>
      </p:sp>
      <p:pic>
        <p:nvPicPr>
          <p:cNvPr descr="twitch_logo.png"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924" y="1489287"/>
            <a:ext cx="1191274" cy="8888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/>
        </p:nvSpPr>
        <p:spPr>
          <a:xfrm>
            <a:off x="2641687" y="1188700"/>
            <a:ext cx="14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/>
              <a:t>p</a:t>
            </a:r>
            <a:r>
              <a:rPr lang="en" sz="1200"/>
              <a:t>reprocessing/</a:t>
            </a:r>
          </a:p>
          <a:p>
            <a:pPr lvl="0">
              <a:spcBef>
                <a:spcPts val="0"/>
              </a:spcBef>
              <a:buNone/>
            </a:pPr>
            <a:r>
              <a:rPr lang="en" sz="1200"/>
              <a:t>feature extraction</a:t>
            </a:r>
          </a:p>
        </p:txBody>
      </p:sp>
      <p:sp>
        <p:nvSpPr>
          <p:cNvPr id="85" name="Shape 85"/>
          <p:cNvSpPr/>
          <p:nvPr/>
        </p:nvSpPr>
        <p:spPr>
          <a:xfrm>
            <a:off x="4197200" y="164440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 txBox="1"/>
          <p:nvPr/>
        </p:nvSpPr>
        <p:spPr>
          <a:xfrm>
            <a:off x="233825" y="1135375"/>
            <a:ext cx="14175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/>
              <a:t>l</a:t>
            </a:r>
            <a:r>
              <a:rPr lang="en" sz="1800"/>
              <a:t>ive data</a:t>
            </a:r>
          </a:p>
        </p:txBody>
      </p:sp>
      <p:pic>
        <p:nvPicPr>
          <p:cNvPr descr="forest.jpg"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7825" y="1528212"/>
            <a:ext cx="1223544" cy="81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4911850" y="1171525"/>
            <a:ext cx="16032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random forest</a:t>
            </a:r>
          </a:p>
        </p:txBody>
      </p:sp>
      <p:sp>
        <p:nvSpPr>
          <p:cNvPr id="89" name="Shape 89"/>
          <p:cNvSpPr txBox="1"/>
          <p:nvPr/>
        </p:nvSpPr>
        <p:spPr>
          <a:xfrm>
            <a:off x="7323525" y="1367575"/>
            <a:ext cx="14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SQL database</a:t>
            </a:r>
          </a:p>
        </p:txBody>
      </p:sp>
      <p:pic>
        <p:nvPicPr>
          <p:cNvPr descr="flask_logo.png" id="90" name="Shape 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6812" y="3785250"/>
            <a:ext cx="1292925" cy="6274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/>
        </p:nvSpPr>
        <p:spPr>
          <a:xfrm>
            <a:off x="7284525" y="3319625"/>
            <a:ext cx="14175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 app output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-764237" y="3785250"/>
            <a:ext cx="12234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aws.png" id="93" name="Shape 9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18737" y="293125"/>
            <a:ext cx="1086925" cy="7246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ython_logo.png" id="94" name="Shape 9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72662" y="1799053"/>
            <a:ext cx="1603200" cy="5401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sql_logo.png" id="95" name="Shape 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90125" y="1760426"/>
            <a:ext cx="1495500" cy="68644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/>
          <p:nvPr/>
        </p:nvSpPr>
        <p:spPr>
          <a:xfrm>
            <a:off x="1844787" y="164440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6523987" y="164440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 rot="5400000">
            <a:off x="7767887" y="266280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0" y="2484375"/>
            <a:ext cx="6828550" cy="2659125"/>
          </a:xfrm>
          <a:prstGeom prst="flowChartMagneticDisk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233812" y="265640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7245525" y="3297725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7290125" y="1220525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4907150" y="122695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233825" y="122695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2580350" y="122695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 txBox="1"/>
          <p:nvPr>
            <p:ph type="title"/>
          </p:nvPr>
        </p:nvSpPr>
        <p:spPr>
          <a:xfrm>
            <a:off x="233825" y="33687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How does it work?</a:t>
            </a:r>
          </a:p>
        </p:txBody>
      </p:sp>
      <p:pic>
        <p:nvPicPr>
          <p:cNvPr descr="twitch_logo.png"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924" y="1489287"/>
            <a:ext cx="1191274" cy="88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2641687" y="1188700"/>
            <a:ext cx="14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preprocessing/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feature extraction</a:t>
            </a:r>
          </a:p>
        </p:txBody>
      </p:sp>
      <p:sp>
        <p:nvSpPr>
          <p:cNvPr id="113" name="Shape 113"/>
          <p:cNvSpPr/>
          <p:nvPr/>
        </p:nvSpPr>
        <p:spPr>
          <a:xfrm>
            <a:off x="4197200" y="164440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 txBox="1"/>
          <p:nvPr/>
        </p:nvSpPr>
        <p:spPr>
          <a:xfrm>
            <a:off x="233825" y="1135375"/>
            <a:ext cx="14175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/>
              <a:t>live data</a:t>
            </a:r>
          </a:p>
        </p:txBody>
      </p:sp>
      <p:pic>
        <p:nvPicPr>
          <p:cNvPr descr="forest.jpg"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7825" y="1528212"/>
            <a:ext cx="1223544" cy="81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/>
        </p:nvSpPr>
        <p:spPr>
          <a:xfrm>
            <a:off x="4911850" y="1171525"/>
            <a:ext cx="16032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random forest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7323525" y="1367575"/>
            <a:ext cx="14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SQL database</a:t>
            </a:r>
          </a:p>
        </p:txBody>
      </p:sp>
      <p:pic>
        <p:nvPicPr>
          <p:cNvPr descr="flask_logo.png" id="118" name="Shape 1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6812" y="3785250"/>
            <a:ext cx="1292925" cy="62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7284525" y="3319625"/>
            <a:ext cx="14175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web app output</a:t>
            </a:r>
          </a:p>
        </p:txBody>
      </p:sp>
      <p:pic>
        <p:nvPicPr>
          <p:cNvPr descr="aws.png" id="120" name="Shape 1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18737" y="293125"/>
            <a:ext cx="1086925" cy="7246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ython_logo.png" id="121" name="Shape 1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72662" y="1799053"/>
            <a:ext cx="1603200" cy="5401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sql_logo.png" id="122" name="Shape 1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90125" y="1760426"/>
            <a:ext cx="1495500" cy="68644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/>
          <p:nvPr/>
        </p:nvSpPr>
        <p:spPr>
          <a:xfrm>
            <a:off x="1844787" y="164440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6523987" y="164440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/>
        </p:nvSpPr>
        <p:spPr>
          <a:xfrm rot="5400000">
            <a:off x="7767887" y="266280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hearthstone.png" id="126" name="Shape 1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33800" y="3154500"/>
            <a:ext cx="1495499" cy="68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399125" y="2676625"/>
            <a:ext cx="10869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Domain Knowledge</a:t>
            </a:r>
          </a:p>
        </p:txBody>
      </p:sp>
      <p:sp>
        <p:nvSpPr>
          <p:cNvPr id="128" name="Shape 128"/>
          <p:cNvSpPr/>
          <p:nvPr/>
        </p:nvSpPr>
        <p:spPr>
          <a:xfrm>
            <a:off x="233800" y="391055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twitch_logo.png"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937" y="4224362"/>
            <a:ext cx="1191274" cy="88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x="244925" y="3864925"/>
            <a:ext cx="14919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unlabeled data</a:t>
            </a:r>
          </a:p>
        </p:txBody>
      </p:sp>
      <p:sp>
        <p:nvSpPr>
          <p:cNvPr id="131" name="Shape 131"/>
          <p:cNvSpPr/>
          <p:nvPr/>
        </p:nvSpPr>
        <p:spPr>
          <a:xfrm>
            <a:off x="2602700" y="391055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1871687" y="432800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/>
        </p:nvSpPr>
        <p:spPr>
          <a:xfrm rot="-1847305">
            <a:off x="1884077" y="2757860"/>
            <a:ext cx="588431" cy="37856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/>
        </p:nvSpPr>
        <p:spPr>
          <a:xfrm rot="-5400000">
            <a:off x="3056137" y="2997650"/>
            <a:ext cx="5886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gensim.png" id="135" name="Shape 13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988149" y="4412647"/>
            <a:ext cx="724599" cy="724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 txBox="1"/>
          <p:nvPr/>
        </p:nvSpPr>
        <p:spPr>
          <a:xfrm>
            <a:off x="2755100" y="3933450"/>
            <a:ext cx="14919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Word2Vec &amp; Clustering</a:t>
            </a:r>
          </a:p>
        </p:txBody>
      </p:sp>
      <p:sp>
        <p:nvSpPr>
          <p:cNvPr id="137" name="Shape 137"/>
          <p:cNvSpPr/>
          <p:nvPr/>
        </p:nvSpPr>
        <p:spPr>
          <a:xfrm>
            <a:off x="4907150" y="3910550"/>
            <a:ext cx="1495500" cy="121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twitch_logo.png"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9287" y="4224362"/>
            <a:ext cx="1191274" cy="88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/>
          <p:nvPr/>
        </p:nvSpPr>
        <p:spPr>
          <a:xfrm rot="-5400000">
            <a:off x="5337500" y="2993000"/>
            <a:ext cx="5979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133300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Chair is a pronoun?</a:t>
            </a:r>
          </a:p>
        </p:txBody>
      </p:sp>
      <p:graphicFrame>
        <p:nvGraphicFramePr>
          <p:cNvPr id="145" name="Shape 145"/>
          <p:cNvGraphicFramePr/>
          <p:nvPr/>
        </p:nvGraphicFramePr>
        <p:xfrm>
          <a:off x="952500" y="1066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{81CECEA1-B20D-4F94-9122-5B9A78D8E044}</a:tableStyleId>
              </a:tblPr>
              <a:tblGrid>
                <a:gridCol w="5846125"/>
                <a:gridCol w="1392875"/>
              </a:tblGrid>
              <a:tr h="48462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Feature</a:t>
                      </a:r>
                    </a:p>
                  </a:txBody>
                  <a:tcPr marT="91425" marB="91425" marR="91425" marL="91425"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Importance</a:t>
                      </a:r>
                    </a:p>
                  </a:txBody>
                  <a:tcPr marT="91425" marB="91425" marR="91425" marL="91425"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7762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Twitch words (darkmode, evilkappa, devilkappa, keepo, kappaclause)</a:t>
                      </a:r>
                    </a:p>
                  </a:txBody>
                  <a:tcPr marT="91425" marB="91425" marR="91425" marL="91425"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3.2%</a:t>
                      </a:r>
                    </a:p>
                  </a:txBody>
                  <a:tcPr marT="91425" marB="91425" marR="91425" marL="91425"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</a:tcPr>
                </a:tc>
              </a:tr>
              <a:tr h="7762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Game words/numbers (health, mana, hp, dmg, coin, giant, wyrm)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2.4%</a:t>
                      </a:r>
                    </a:p>
                  </a:txBody>
                  <a:tcPr marT="91425" marB="91425" marR="91425" marL="91425"/>
                </a:tc>
              </a:tr>
              <a:tr h="7762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Common verbs (have, see, had, need, make, play, want, kill)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1.8%</a:t>
                      </a:r>
                    </a:p>
                  </a:txBody>
                  <a:tcPr marT="91425" marB="91425" marR="91425" marL="91425"/>
                </a:tc>
              </a:tr>
              <a:tr h="7762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Pronouns and names (me, iaposv, u, ur, your, their, savjz, </a:t>
                      </a:r>
                      <a:r>
                        <a:rPr lang="en" sz="1800">
                          <a:solidFill>
                            <a:srgbClr val="FF0000"/>
                          </a:solidFill>
                        </a:rPr>
                        <a:t>chair</a:t>
                      </a:r>
                      <a:r>
                        <a:rPr lang="en" sz="1800"/>
                        <a:t>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1.5%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4600">
                <a:solidFill>
                  <a:schemeClr val="lt2"/>
                </a:solidFill>
              </a:rPr>
              <a:t>Adam Jacoby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lvl="0" algn="l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temple_logo.png" id="151" name="Shape 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175" y="45650"/>
            <a:ext cx="2184250" cy="2470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robenius.jpg" id="152" name="Shape 1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324" y="3185225"/>
            <a:ext cx="1261725" cy="185807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Shape 153"/>
          <p:cNvSpPr/>
          <p:nvPr/>
        </p:nvSpPr>
        <p:spPr>
          <a:xfrm>
            <a:off x="3406725" y="1959300"/>
            <a:ext cx="1881600" cy="318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ME.jpg" id="154" name="Shape 1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88024" y="212650"/>
            <a:ext cx="2136400" cy="2136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pf_Algebra.jpg" id="155" name="Shape 15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13649" y="2716034"/>
            <a:ext cx="1491900" cy="22423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ubik's_Cube.png" id="156" name="Shape 15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44450" y="3366350"/>
            <a:ext cx="1609874" cy="16769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rdis.png" id="157" name="Shape 15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786050" y="2930262"/>
            <a:ext cx="907399" cy="12422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uter.png" id="158" name="Shape 15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332783" y="2980771"/>
            <a:ext cx="2136399" cy="1387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